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385" r:id="rId5"/>
    <p:sldId id="337" r:id="rId6"/>
    <p:sldId id="390" r:id="rId7"/>
    <p:sldId id="336" r:id="rId8"/>
    <p:sldId id="388" r:id="rId9"/>
    <p:sldId id="391" r:id="rId10"/>
    <p:sldId id="3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A"/>
    <a:srgbClr val="7F7F7F"/>
    <a:srgbClr val="404040"/>
    <a:srgbClr val="262626"/>
    <a:srgbClr val="03539E"/>
    <a:srgbClr val="D9D9D9"/>
    <a:srgbClr val="FF0000"/>
    <a:srgbClr val="FCC100"/>
    <a:srgbClr val="595959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B7035-B5BF-4A60-5658-A6D7BDA5C204}" v="1662" dt="2025-04-07T05:10:25.823"/>
    <p1510:client id="{6CA04051-3666-F0F1-BC73-38B000051FD4}" v="688" dt="2025-04-06T00:31:21.910"/>
    <p1510:client id="{757DCD05-FC20-DAD4-E026-BC13F05E309D}" v="21" dt="2025-04-07T03:53:45.178"/>
    <p1510:client id="{B7D9D3FF-09B6-0AAD-F8E0-0E6472144903}" v="1114" dt="2025-04-07T03:49:30.844"/>
    <p1510:client id="{D5EF8125-B8BC-14D2-CF46-C4C41BB93757}" v="4" dt="2025-04-07T23:02:25.047"/>
    <p1510:client id="{D6053E8A-0FAC-E1D3-709F-4C1DCE966633}" v="1423" dt="2025-04-06T22:36:46.629"/>
    <p1510:client id="{EB4406A9-9638-829C-8CFA-4F9E02F902D2}" v="12" dt="2025-04-07T15:49:18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0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382E-39D2-214A-BD32-6A88F16428C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B40E1-6B58-6542-B459-683BEC69D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1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Full text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5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20F3F-C1EC-2D0B-7B3C-6D2A70825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B22BEE-57B9-4985-4777-3417E82E1C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6D959A-3A66-55B7-DF92-D58C97291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introduction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B9C8C-02C0-0D78-74BD-C5B245D623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79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introduction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11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95E72-313C-A64D-B06E-A7A6E8498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EA89BD-10C5-AA40-51F3-63F98C4BD6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20B9C0-1FD3-D6C1-6878-D50AB2803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Full text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17BE9-3BF2-AFB9-D148-5DB7C2FDA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7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8C945-F81D-93E7-085F-203F4227B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C96406-702F-2A6A-03D4-1D71F445B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39F8C6-D114-3F58-6248-C0B665DF7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introduction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89309-1F5C-34A9-001A-01F001310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20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EBF29-0355-2765-50FA-99DCFE893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7CD5E8-42F8-0512-06A3-323AAB90E8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4A65A8-4DB7-85BE-7C94-18315A117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Full text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227B4-1F7A-3354-8242-79346373A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5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">
    <p:bg>
      <p:bgPr>
        <a:solidFill>
          <a:srgbClr val="005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667602-36C6-AD4B-A000-91432EB80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7001" y="-2666997"/>
            <a:ext cx="6858000" cy="12191998"/>
          </a:xfrm>
          <a:prstGeom prst="rect">
            <a:avLst/>
          </a:prstGeom>
          <a:solidFill>
            <a:srgbClr val="0050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C48CE8E-5B1A-3440-BE06-3A2B6861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Embry-Riddle wordmark">
            <a:extLst>
              <a:ext uri="{FF2B5EF4-FFF2-40B4-BE49-F238E27FC236}">
                <a16:creationId xmlns:a16="http://schemas.microsoft.com/office/drawing/2014/main" id="{093343DA-253A-5240-AC7D-1B8C7493C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C6F01912-8A2F-3D4C-B185-CB877EFEA2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2454" y="1096832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9DF6E0-B234-7F41-BF47-8693198B5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67924" y="1096831"/>
            <a:ext cx="2532270" cy="2534279"/>
          </a:xfrm>
          <a:prstGeom prst="rect">
            <a:avLst/>
          </a:prstGeom>
          <a:solidFill>
            <a:srgbClr val="FC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highlight>
                <a:srgbClr val="FCC100"/>
              </a:highlight>
            </a:endParaRP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DEB0ADEB-C167-3146-9A39-32EA9FBC322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1979" y="1096832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9D8CFFDA-3410-724F-904A-AE70C9D0DAC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47449" y="1096832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6D4BC0-1008-3D42-8901-29757DC16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454" y="3847867"/>
            <a:ext cx="2532270" cy="25342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highlight>
                <a:srgbClr val="FCC100"/>
              </a:highlight>
            </a:endParaRP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6119E26-FE16-CF4A-AF8C-EB4189FF67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7924" y="3848826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572892F-1839-064E-A139-0CEA16D8D6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11979" y="3848826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90F46A-CA4A-9645-92EF-4A3C9518F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47450" y="3847867"/>
            <a:ext cx="2553612" cy="2535238"/>
          </a:xfrm>
          <a:prstGeom prst="rect">
            <a:avLst/>
          </a:prstGeom>
          <a:solidFill>
            <a:srgbClr val="00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723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Phot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30631"/>
            <a:ext cx="12192000" cy="329836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B4E21C-D8F7-1744-86C3-3A232A5D7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4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Blu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30631"/>
            <a:ext cx="12191999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9BA26-EDCB-AC4B-9868-011587754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EFEF6E-DFBA-9E4C-94AE-F73781D3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0632"/>
            <a:ext cx="12191999" cy="6727368"/>
          </a:xfrm>
          <a:prstGeom prst="rect">
            <a:avLst/>
          </a:prstGeom>
          <a:solidFill>
            <a:srgbClr val="00509A">
              <a:alpha val="8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01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79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667602-36C6-AD4B-A000-91432EB80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7001" y="-2666997"/>
            <a:ext cx="6858000" cy="121919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3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30631"/>
            <a:ext cx="12191999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9BA26-EDCB-AC4B-9868-011587754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and Eag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720433-1BF1-DD46-86BC-2B9E6B0DF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mbry-Riddle wordmark.">
            <a:extLst>
              <a:ext uri="{FF2B5EF4-FFF2-40B4-BE49-F238E27FC236}">
                <a16:creationId xmlns:a16="http://schemas.microsoft.com/office/drawing/2014/main" id="{D5C2ECB1-A06C-5C4F-BDAC-D3DA513A00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30632"/>
            <a:ext cx="6096000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ED6C0D-EBDB-8048-8A42-C8B750D3A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bry-Riddle wordmark.">
            <a:extLst>
              <a:ext uri="{FF2B5EF4-FFF2-40B4-BE49-F238E27FC236}">
                <a16:creationId xmlns:a16="http://schemas.microsoft.com/office/drawing/2014/main" id="{41909F1C-71CB-D24C-AAC9-99E098F8C4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6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0" y="130632"/>
            <a:ext cx="6096000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DD172-42CC-124A-9EAD-DBF3A73E0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mbry-Riddle wordmark">
            <a:extLst>
              <a:ext uri="{FF2B5EF4-FFF2-40B4-BE49-F238E27FC236}">
                <a16:creationId xmlns:a16="http://schemas.microsoft.com/office/drawing/2014/main" id="{1E80EC0A-110A-E24C-8252-9E6BDE8B2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763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0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07C24F-5714-9146-B66B-2C051B258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55" y="2416629"/>
            <a:ext cx="12187845" cy="44413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3695F-4D59-104F-9559-894258EB7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mbry-Riddle wordmark">
            <a:extLst>
              <a:ext uri="{FF2B5EF4-FFF2-40B4-BE49-F238E27FC236}">
                <a16:creationId xmlns:a16="http://schemas.microsoft.com/office/drawing/2014/main" id="{59E19346-CE04-0C4F-9903-979A2D6E7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9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211979" y="1096831"/>
            <a:ext cx="5267740" cy="528627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48CE8E-5B1A-3440-BE06-3A2B6861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FE76E5C-EF04-924F-B550-7B13EDC8D90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2454" y="1096831"/>
            <a:ext cx="5267740" cy="528627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pic>
        <p:nvPicPr>
          <p:cNvPr id="6" name="Picture 5" descr="Embry-Riddle wordmark.">
            <a:extLst>
              <a:ext uri="{FF2B5EF4-FFF2-40B4-BE49-F238E27FC236}">
                <a16:creationId xmlns:a16="http://schemas.microsoft.com/office/drawing/2014/main" id="{8FF38597-57EC-F849-BDEE-27EE30A0B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4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C48CE8E-5B1A-3440-BE06-3A2B6861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mbry-Riddle wordmark">
            <a:extLst>
              <a:ext uri="{FF2B5EF4-FFF2-40B4-BE49-F238E27FC236}">
                <a16:creationId xmlns:a16="http://schemas.microsoft.com/office/drawing/2014/main" id="{DC902EFC-D42D-5D4C-8A23-40A659BF4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F0FC16EF-E998-554F-A565-990A0930E1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2454" y="1096831"/>
            <a:ext cx="526774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4D8B2EE7-F678-644E-9B74-ED8D8C4BC1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454" y="3848825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6119E26-FE16-CF4A-AF8C-EB4189FF67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7924" y="3848825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0FD87CB3-7E5E-DF4B-BF7D-C87531280D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1979" y="1096831"/>
            <a:ext cx="5267740" cy="528627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15247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FD283-F7F1-EA40-B1FF-779E5473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8E710-1888-764D-8865-43CB26551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68175-0C34-424F-AC9D-533EC2981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BA0A19-D344-0341-ADFD-57A3E377ED21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0FBAB-E6EE-3847-8E5C-70BB30378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CAD7B-BBB4-074D-8042-366791D90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E4FE07-E262-8340-BC14-9BBFD105B2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0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0" r:id="rId3"/>
    <p:sldLayoutId id="2147483649" r:id="rId4"/>
    <p:sldLayoutId id="2147483661" r:id="rId5"/>
    <p:sldLayoutId id="2147483662" r:id="rId6"/>
    <p:sldLayoutId id="2147483667" r:id="rId7"/>
    <p:sldLayoutId id="2147483671" r:id="rId8"/>
    <p:sldLayoutId id="2147483669" r:id="rId9"/>
    <p:sldLayoutId id="2147483672" r:id="rId10"/>
    <p:sldLayoutId id="2147483664" r:id="rId11"/>
    <p:sldLayoutId id="2147483665" r:id="rId12"/>
    <p:sldLayoutId id="21474836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hyperlink" Target="https://physicsopenlab.org/2016/01/10/cosmic-muons-decay/" TargetMode="External"/><Relationship Id="rId4" Type="http://schemas.openxmlformats.org/officeDocument/2006/relationships/hyperlink" Target="https://physicsx.erau.edu/Courses/CoursesS2025/PS315/CWD/CWDetector.png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ithub.com/spenceraxani/CosmicWatch-Desktop-Muon-Detector-v2/blob/master/Instructions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ithub.com/spenceraxani/CosmicWatch-Desktop-Muon-Detector-v2/blob/master/ThePhysicsPaper.pdf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cosmicwatch.lns.mit.edu/detector#ho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esearchgate.net/figure/Feynman-diagram-depicts-the-weak-muon-decay-The-W-boson-propagator-carries-momentum-q_fig1_365181263" TargetMode="External"/><Relationship Id="rId5" Type="http://schemas.openxmlformats.org/officeDocument/2006/relationships/hyperlink" Target="https://myerauedu.sharepoint.com/:p:/r/sites/CCM/_layouts/15/Doc.aspx?sourcedoc=%7BE4A4DCAF-363D-4BEE-BA57-8CA586DCA08D%7D&amp;file=Momentum%20Distributions%20of%20Muon%20Decay%20Products.pptx&amp;action=edit&amp;mobileredirect=true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myerauedu.sharepoint.com/:p:/r/sites/CCM/_layouts/15/Doc.aspx?sourcedoc=%7BC1C54DAA-1B44-4677-A696-938FFACEA96F%7D&amp;file=CCM%20Search%20for%20Dark%20Matter%20Poster.pptx&amp;action=edit&amp;mobileredirect=tru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ansce.lanl.gov/facilities/index.php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nedrive.live.com/personal/3f6126cfd003761f/_layouts/15/doc.aspx?resid=2da7f1dd-07c5-4042-99f4-6ffe8ec679d2&amp;cid=3f6126cfd003761f&amp;ct=1743996816076&amp;wdOrigin=OFFICECOM-WEB.START.EDGEWORTH&amp;wdPreviousSessionSrc=HarmonyWeb&amp;wdPreviousSession=bb8c8f79-5f8e-44a0-a6ee-a980f7981da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F56C26-3BA9-714F-8BDF-76FE507DEF70}"/>
              </a:ext>
            </a:extLst>
          </p:cNvPr>
          <p:cNvSpPr txBox="1"/>
          <p:nvPr/>
        </p:nvSpPr>
        <p:spPr>
          <a:xfrm>
            <a:off x="2309274" y="1332507"/>
            <a:ext cx="7592037" cy="769417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>
              <a:tabLst>
                <a:tab pos="3590925" algn="l"/>
              </a:tabLst>
            </a:pPr>
            <a:r>
              <a:rPr lang="en-US" sz="1100" b="1" spc="600">
                <a:solidFill>
                  <a:schemeClr val="bg1">
                    <a:lumMod val="85000"/>
                  </a:schemeClr>
                </a:solidFill>
                <a:latin typeface="Arial"/>
                <a:ea typeface="Roboto"/>
                <a:cs typeface="Arial"/>
              </a:rPr>
              <a:t>[1]Physics and Astronomy Department / College of Arts and Sciences</a:t>
            </a:r>
          </a:p>
          <a:p>
            <a:pPr algn="ctr">
              <a:tabLst>
                <a:tab pos="3590925" algn="l"/>
              </a:tabLst>
            </a:pPr>
            <a:r>
              <a:rPr lang="en-US" sz="1100" b="1" spc="600">
                <a:solidFill>
                  <a:schemeClr val="bg1">
                    <a:lumMod val="85000"/>
                  </a:schemeClr>
                </a:solidFill>
                <a:latin typeface="Arial"/>
                <a:ea typeface="Roboto"/>
                <a:cs typeface="Arial"/>
              </a:rPr>
              <a:t>[2] Electrical, Computer, and Software Engineering/ College of Engineering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4181BB-12C5-344A-B7F3-8149BB1F13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025" y="2079219"/>
            <a:ext cx="12194336" cy="523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2800" b="1" spc="300">
                <a:solidFill>
                  <a:schemeClr val="bg1"/>
                </a:solidFill>
                <a:latin typeface="Arial"/>
                <a:ea typeface="Roboto"/>
                <a:cs typeface="Arial"/>
              </a:rPr>
              <a:t>Energy Distribution of Cosmic Rays in ERAU Prescott</a:t>
            </a:r>
            <a:endParaRPr lang="en-US" sz="2800" b="1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Roboto"/>
              <a:cs typeface="Arial"/>
            </a:endParaRPr>
          </a:p>
        </p:txBody>
      </p:sp>
      <p:pic>
        <p:nvPicPr>
          <p:cNvPr id="2" name="Picture 1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FBDA63BA-F05D-52CF-10F7-0EF052F8E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" y="3011508"/>
            <a:ext cx="3609232" cy="3843399"/>
          </a:xfrm>
          <a:prstGeom prst="rect">
            <a:avLst/>
          </a:prstGeom>
        </p:spPr>
      </p:pic>
      <p:pic>
        <p:nvPicPr>
          <p:cNvPr id="3" name="Picture 2" descr="A surfboard with a cactus and mountains in the background&#10;&#10;AI-generated content may be incorrect.">
            <a:extLst>
              <a:ext uri="{FF2B5EF4-FFF2-40B4-BE49-F238E27FC236}">
                <a16:creationId xmlns:a16="http://schemas.microsoft.com/office/drawing/2014/main" id="{7A8A00FC-2578-1D5D-68C6-875A0D3DB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506" y="2743690"/>
            <a:ext cx="3146855" cy="411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28F0D6-FF2E-9511-D636-5CAE9B7039F2}"/>
              </a:ext>
            </a:extLst>
          </p:cNvPr>
          <p:cNvSpPr txBox="1"/>
          <p:nvPr/>
        </p:nvSpPr>
        <p:spPr>
          <a:xfrm>
            <a:off x="3582370" y="3010449"/>
            <a:ext cx="5045843" cy="938694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>
              <a:tabLst>
                <a:tab pos="3590925" algn="l"/>
              </a:tabLst>
            </a:pPr>
            <a:r>
              <a:rPr lang="en-US" sz="1100" b="1" spc="600">
                <a:solidFill>
                  <a:schemeClr val="bg1">
                    <a:lumMod val="85000"/>
                  </a:schemeClr>
                </a:solidFill>
                <a:latin typeface="Arial"/>
                <a:ea typeface="Roboto"/>
                <a:cs typeface="Arial"/>
              </a:rPr>
              <a:t>Blake Schuetz [1] | Lucas Murphy [1]| Gary Wiens [2] | Gabriella Keane[1]</a:t>
            </a:r>
            <a:br>
              <a:rPr lang="en-US" sz="1100" b="1" spc="600">
                <a:latin typeface="Arial"/>
                <a:ea typeface="Roboto"/>
                <a:cs typeface="Arial"/>
              </a:rPr>
            </a:br>
            <a:br>
              <a:rPr lang="en-US" sz="1100" b="1" spc="600">
                <a:latin typeface="Arial"/>
                <a:ea typeface="Roboto"/>
                <a:cs typeface="Arial"/>
              </a:rPr>
            </a:br>
            <a:r>
              <a:rPr lang="en-US" sz="1100" b="1" spc="600">
                <a:solidFill>
                  <a:schemeClr val="bg1">
                    <a:lumMod val="85000"/>
                  </a:schemeClr>
                </a:solidFill>
                <a:latin typeface="Arial"/>
                <a:ea typeface="Roboto"/>
                <a:cs typeface="Arial"/>
              </a:rPr>
              <a:t>Dr. Darrel Smith [1]</a:t>
            </a:r>
          </a:p>
        </p:txBody>
      </p:sp>
    </p:spTree>
    <p:extLst>
      <p:ext uri="{BB962C8B-B14F-4D97-AF65-F5344CB8AC3E}">
        <p14:creationId xmlns:p14="http://schemas.microsoft.com/office/powerpoint/2010/main" val="58457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0D1618-924C-1F48-BC64-4C64D53637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4445" y="404196"/>
            <a:ext cx="8811491" cy="523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2800" b="1">
                <a:solidFill>
                  <a:srgbClr val="00509A"/>
                </a:solidFill>
                <a:latin typeface="Arial"/>
                <a:ea typeface="Roboto"/>
                <a:cs typeface="Arial"/>
              </a:rPr>
              <a:t>Use of Liquid Detectors for Particle Interactions </a:t>
            </a:r>
            <a:endParaRPr lang="en-US" sz="2800" b="1" i="0" u="none" strike="noStrike" kern="1200" cap="none" spc="0" normalizeH="0" baseline="0" noProof="0">
              <a:ln>
                <a:noFill/>
              </a:ln>
              <a:solidFill>
                <a:srgbClr val="00509A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A60248-2700-094D-9F0E-48EF242B22CF}"/>
              </a:ext>
            </a:extLst>
          </p:cNvPr>
          <p:cNvSpPr/>
          <p:nvPr/>
        </p:nvSpPr>
        <p:spPr>
          <a:xfrm>
            <a:off x="191788" y="671046"/>
            <a:ext cx="4257638" cy="60478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b="1">
              <a:latin typeface="Arial"/>
              <a:ea typeface="Open Sans"/>
              <a:cs typeface="Arial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latin typeface="Arial"/>
                <a:ea typeface="Open Sans"/>
                <a:cs typeface="Arial"/>
              </a:rPr>
              <a:t>Large liquid detectors (water, mineral oil, liquid argon, etc.) are designed to detect rare particle interaction events</a:t>
            </a:r>
          </a:p>
          <a:p>
            <a:pPr>
              <a:defRPr/>
            </a:pPr>
            <a:endParaRPr lang="en-US">
              <a:latin typeface="Arial"/>
              <a:ea typeface="Open Sans"/>
              <a:cs typeface="Arial"/>
            </a:endParaRPr>
          </a:p>
          <a:p>
            <a:pPr marL="171450" indent="-171450">
              <a:buFont typeface="Arial,Sans-Serif"/>
              <a:buChar char="•"/>
              <a:defRPr/>
            </a:pPr>
            <a:r>
              <a:rPr lang="en-US" dirty="0">
                <a:latin typeface="Arial"/>
                <a:ea typeface="Open Sans"/>
                <a:cs typeface="Arial"/>
              </a:rPr>
              <a:t>Cosmic ray interactions in the atmosphere produce a shower of particles including muons (μ</a:t>
            </a:r>
            <a:r>
              <a:rPr lang="en-US" sz="1200" baseline="30000" dirty="0">
                <a:latin typeface="Arial"/>
                <a:ea typeface="Open Sans"/>
                <a:cs typeface="Arial"/>
              </a:rPr>
              <a:t>-</a:t>
            </a:r>
            <a:r>
              <a:rPr lang="en-US" dirty="0">
                <a:latin typeface="Calibri"/>
                <a:ea typeface="Calibri"/>
                <a:cs typeface="Calibri"/>
              </a:rPr>
              <a:t>)</a:t>
            </a:r>
            <a:endParaRPr lang="en-US" dirty="0"/>
          </a:p>
          <a:p>
            <a:pPr>
              <a:defRPr/>
            </a:pPr>
            <a:endParaRPr lang="en-US" dirty="0">
              <a:latin typeface="Calibri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latin typeface="Arial"/>
                <a:ea typeface="Open Sans"/>
                <a:cs typeface="Arial"/>
              </a:rPr>
              <a:t>Particle interactions produce scintillation light (isotropic) and Cherenkov light (directional)</a:t>
            </a:r>
            <a:endParaRPr lang="en-US" dirty="0">
              <a:latin typeface="Arial"/>
              <a:ea typeface="Calibri" panose="020F0502020204030204"/>
              <a:cs typeface="Calibri" panose="020F0502020204030204"/>
            </a:endParaRPr>
          </a:p>
          <a:p>
            <a:pPr>
              <a:defRPr/>
            </a:pPr>
            <a:endParaRPr lang="en-US">
              <a:latin typeface="Arial"/>
              <a:ea typeface="Open Sans"/>
              <a:cs typeface="Arial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latin typeface="Arial"/>
                <a:ea typeface="+mn-lt"/>
                <a:cs typeface="+mn-lt"/>
              </a:rPr>
              <a:t>The amount of light correlates to kinetic energy</a:t>
            </a:r>
            <a:r>
              <a:rPr lang="en-US" dirty="0">
                <a:latin typeface="Arial"/>
                <a:ea typeface="Open Sans"/>
                <a:cs typeface="Arial"/>
              </a:rPr>
              <a:t> of the particles  </a:t>
            </a:r>
          </a:p>
          <a:p>
            <a:pPr marL="171450" indent="-171450">
              <a:buFont typeface="Arial"/>
              <a:buChar char="•"/>
              <a:defRPr/>
            </a:pPr>
            <a:endParaRPr lang="en-US">
              <a:latin typeface="Arial"/>
              <a:ea typeface="Open Sans"/>
              <a:cs typeface="Arial"/>
            </a:endParaRPr>
          </a:p>
          <a:p>
            <a:pPr>
              <a:defRPr/>
            </a:pPr>
            <a:endParaRPr lang="en-US">
              <a:latin typeface="Arial"/>
              <a:ea typeface="Open Sans"/>
              <a:cs typeface="Arial"/>
            </a:endParaRPr>
          </a:p>
          <a:p>
            <a:pPr marL="171450" indent="-171450">
              <a:buFont typeface="Arial"/>
              <a:buChar char="•"/>
              <a:defRPr/>
            </a:pPr>
            <a:endParaRPr lang="en-US" sz="1200">
              <a:latin typeface="Arial"/>
              <a:ea typeface="Open Sans"/>
              <a:cs typeface="Arial"/>
            </a:endParaRPr>
          </a:p>
          <a:p>
            <a:pPr>
              <a:defRPr/>
            </a:pPr>
            <a:r>
              <a:rPr lang="en-US" sz="1200" dirty="0">
                <a:latin typeface="Arial"/>
                <a:ea typeface="Open Sans"/>
                <a:cs typeface="Arial"/>
              </a:rPr>
              <a:t>North-Holland, 1993; Nuclear Instruments and Methods in Physics Research Section A; Accelerators, Spectrometers, Detectors and Associated Equipment, Volume 501, Issues 2-3, Pages 418-462, 1 April 2003 &amp; 1 February 2009; Physical Review D Vol, 106, No.1, 2022 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8CF956E-2872-52B1-C66A-1F02DE6437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005" b="243"/>
          <a:stretch/>
        </p:blipFill>
        <p:spPr>
          <a:xfrm>
            <a:off x="3556946" y="1033767"/>
            <a:ext cx="6076189" cy="31240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3D82FB-9027-5D29-6D68-77BCC1950B3D}"/>
              </a:ext>
            </a:extLst>
          </p:cNvPr>
          <p:cNvSpPr txBox="1"/>
          <p:nvPr/>
        </p:nvSpPr>
        <p:spPr>
          <a:xfrm>
            <a:off x="4594303" y="6248401"/>
            <a:ext cx="2399370" cy="4709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3590925" algn="l"/>
              </a:tabLst>
            </a:pP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Figure 1a: 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 Diagram for 5-Gallon Scintillator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7C1E9-94B4-B63A-D0D2-19434C7F4287}"/>
              </a:ext>
            </a:extLst>
          </p:cNvPr>
          <p:cNvSpPr txBox="1"/>
          <p:nvPr/>
        </p:nvSpPr>
        <p:spPr>
          <a:xfrm>
            <a:off x="7703423" y="6454803"/>
            <a:ext cx="3867614" cy="276975"/>
          </a:xfrm>
          <a:prstGeom prst="rect">
            <a:avLst/>
          </a:prstGeom>
          <a:noFill/>
        </p:spPr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590925" algn="l"/>
              </a:tabLst>
            </a:pPr>
            <a:r>
              <a:rPr lang="en-US" sz="1200" dirty="0">
                <a:latin typeface="Arial"/>
                <a:cs typeface="Arial"/>
              </a:rPr>
              <a:t>Figure 1b: </a:t>
            </a:r>
            <a:r>
              <a:rPr lang="en-US" sz="1200" dirty="0">
                <a:latin typeface="Arial"/>
                <a:cs typeface="Arial"/>
                <a:hlinkClick r:id="rId5"/>
              </a:rPr>
              <a:t>Cosmic ray interactions in the atmosphere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320A9F7-950C-E247-63F4-54BE36FEC0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998" t="32847" r="52" b="18491"/>
          <a:stretch/>
        </p:blipFill>
        <p:spPr>
          <a:xfrm>
            <a:off x="4451906" y="4304791"/>
            <a:ext cx="2548955" cy="18595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5BF5A5-CE00-7BEF-8683-A035C5994090}"/>
              </a:ext>
            </a:extLst>
          </p:cNvPr>
          <p:cNvSpPr/>
          <p:nvPr/>
        </p:nvSpPr>
        <p:spPr>
          <a:xfrm>
            <a:off x="7110529" y="1711479"/>
            <a:ext cx="2559204" cy="250344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diagram of the solar system&#10;&#10;AI-generated content may be incorrect.">
            <a:extLst>
              <a:ext uri="{FF2B5EF4-FFF2-40B4-BE49-F238E27FC236}">
                <a16:creationId xmlns:a16="http://schemas.microsoft.com/office/drawing/2014/main" id="{AE75B0AE-0F93-5571-80F7-F6D8A6632B9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952" r="-504" b="7045"/>
          <a:stretch/>
        </p:blipFill>
        <p:spPr>
          <a:xfrm>
            <a:off x="7704680" y="1529808"/>
            <a:ext cx="3714018" cy="48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4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C125A-A74F-0369-3983-FAA8FD7B9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976701-BF81-276B-B543-D7EEFA17FFDB}"/>
              </a:ext>
            </a:extLst>
          </p:cNvPr>
          <p:cNvSpPr/>
          <p:nvPr/>
        </p:nvSpPr>
        <p:spPr>
          <a:xfrm>
            <a:off x="216996" y="390637"/>
            <a:ext cx="4544985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509A"/>
                </a:solidFill>
                <a:latin typeface="Arial"/>
                <a:ea typeface="Open Sans"/>
                <a:cs typeface="Arial"/>
              </a:rPr>
              <a:t>Cosmic Watch Detectors</a:t>
            </a: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E89B78-52B3-D869-D80C-C1D9A3139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" y="1234234"/>
            <a:ext cx="12200219" cy="44883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D81982-8CDA-446A-11B7-045EE8D74E3C}"/>
              </a:ext>
            </a:extLst>
          </p:cNvPr>
          <p:cNvSpPr txBox="1"/>
          <p:nvPr/>
        </p:nvSpPr>
        <p:spPr>
          <a:xfrm>
            <a:off x="4206889" y="5850517"/>
            <a:ext cx="3821151" cy="276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3590925" algn="l"/>
              </a:tabLst>
            </a:pPr>
            <a:r>
              <a:rPr lang="en-US" sz="1200" dirty="0">
                <a:latin typeface="Arial"/>
                <a:cs typeface="Arial"/>
              </a:rPr>
              <a:t>Figure 2: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Cosmic Watch Detectors Model Image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65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C4F0A-92EE-E144-9CD8-DCAE41569079}"/>
              </a:ext>
            </a:extLst>
          </p:cNvPr>
          <p:cNvSpPr/>
          <p:nvPr/>
        </p:nvSpPr>
        <p:spPr>
          <a:xfrm>
            <a:off x="216472" y="396134"/>
            <a:ext cx="769899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509A"/>
                </a:solidFill>
                <a:latin typeface="Arial"/>
                <a:ea typeface="Open Sans"/>
                <a:cs typeface="Arial"/>
              </a:rPr>
              <a:t>Cosmic Watch Detector Plans for the Year</a:t>
            </a: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43CF1B-E6FE-DE45-B99B-5D47919CDEDC}"/>
              </a:ext>
            </a:extLst>
          </p:cNvPr>
          <p:cNvSpPr/>
          <p:nvPr/>
        </p:nvSpPr>
        <p:spPr>
          <a:xfrm>
            <a:off x="212859" y="914682"/>
            <a:ext cx="3336641" cy="62233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endParaRPr lang="en-US">
              <a:latin typeface="Arial"/>
              <a:ea typeface="+mn-lt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latin typeface="Arial"/>
                <a:ea typeface="+mn-lt"/>
                <a:cs typeface="Arial"/>
              </a:rPr>
              <a:t>Assemble 4 Cosmic Watch Detectors (CWDs)</a:t>
            </a:r>
          </a:p>
          <a:p>
            <a:pPr marL="285750" indent="-285750">
              <a:buFont typeface="Arial"/>
              <a:buChar char="•"/>
              <a:defRPr/>
            </a:pPr>
            <a:endParaRPr lang="en-US" dirty="0">
              <a:latin typeface="Arial"/>
              <a:ea typeface="+mn-lt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latin typeface="Arial"/>
                <a:ea typeface="+mn-lt"/>
                <a:cs typeface="Arial"/>
              </a:rPr>
              <a:t>Have two pairs of CWDs in sequence to reduce background and measure directional information</a:t>
            </a:r>
            <a:br>
              <a:rPr lang="en-US" dirty="0">
                <a:latin typeface="Arial"/>
                <a:ea typeface="+mn-lt"/>
                <a:cs typeface="Arial"/>
              </a:rPr>
            </a:br>
            <a:endParaRPr lang="en-US" dirty="0">
              <a:latin typeface="Arial"/>
              <a:ea typeface="+mn-lt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latin typeface="Arial"/>
                <a:ea typeface="+mn-lt"/>
                <a:cs typeface="Arial"/>
              </a:rPr>
              <a:t>Collect energy calibration data and event triggers</a:t>
            </a:r>
          </a:p>
          <a:p>
            <a:pPr marL="285750" indent="-285750">
              <a:buFont typeface="Arial"/>
              <a:buChar char="•"/>
              <a:defRPr/>
            </a:pPr>
            <a:endParaRPr lang="en-US">
              <a:latin typeface="Arial"/>
              <a:ea typeface="+mn-lt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latin typeface="Arial"/>
                <a:ea typeface="+mn-lt"/>
                <a:cs typeface="Arial"/>
              </a:rPr>
              <a:t>Create a model for other universities engaging in dark matter research</a:t>
            </a:r>
          </a:p>
          <a:p>
            <a:pPr marL="285750" indent="-285750">
              <a:buFont typeface="Arial"/>
              <a:buChar char="•"/>
              <a:defRPr/>
            </a:pPr>
            <a:endParaRPr lang="en-US" dirty="0">
              <a:latin typeface="Arial"/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>
              <a:defRPr/>
            </a:pPr>
            <a:r>
              <a:rPr lang="en-US" sz="1200" dirty="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CosmicWatch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, (c)2017 P.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Przewłocki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&amp; K. Frankiewicz. </a:t>
            </a:r>
            <a:endParaRPr lang="en-US" sz="12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>
              <a:defRPr/>
            </a:pPr>
            <a:endParaRPr lang="en-US" sz="12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>
              <a:defRPr/>
            </a:pPr>
            <a:r>
              <a:rPr lang="en-US" sz="12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Axani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, The Physics Behind the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CosmicWatch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Desktop Muon Detectors, 2018</a:t>
            </a:r>
          </a:p>
          <a:p>
            <a:pPr>
              <a:defRPr/>
            </a:pPr>
            <a:endParaRPr lang="en-US" sz="1400">
              <a:solidFill>
                <a:srgbClr val="231F2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  <a:defRPr/>
            </a:pPr>
            <a:endParaRPr lang="en-US" sz="1400">
              <a:solidFill>
                <a:srgbClr val="40404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pic>
        <p:nvPicPr>
          <p:cNvPr id="9" name="Picture 8" descr="A diagram of a scientific experiment&#10;&#10;AI-generated content may be incorrect.">
            <a:extLst>
              <a:ext uri="{FF2B5EF4-FFF2-40B4-BE49-F238E27FC236}">
                <a16:creationId xmlns:a16="http://schemas.microsoft.com/office/drawing/2014/main" id="{5B5EC3B9-2F5E-8577-5AD0-68B694E0BB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392" t="9756" r="10815" b="9408"/>
          <a:stretch/>
        </p:blipFill>
        <p:spPr>
          <a:xfrm>
            <a:off x="3551432" y="2002575"/>
            <a:ext cx="4012456" cy="30480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090298-D3FA-ECF5-E098-31D0C812B369}"/>
              </a:ext>
            </a:extLst>
          </p:cNvPr>
          <p:cNvSpPr txBox="1"/>
          <p:nvPr/>
        </p:nvSpPr>
        <p:spPr>
          <a:xfrm>
            <a:off x="3410203" y="5051607"/>
            <a:ext cx="3867614" cy="276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3590925" algn="l"/>
              </a:tabLst>
            </a:pPr>
            <a:r>
              <a:rPr lang="en-US" sz="1200" dirty="0">
                <a:latin typeface="Arial"/>
                <a:cs typeface="Arial"/>
              </a:rPr>
              <a:t>Figure 3a: </a:t>
            </a:r>
            <a:r>
              <a:rPr lang="en-US" sz="1200" dirty="0">
                <a:latin typeface="Arial"/>
                <a:cs typeface="Arial"/>
                <a:hlinkClick r:id="rId4"/>
              </a:rPr>
              <a:t>Cosmic Watch Detectors in sequence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4" name="Picture 13" descr="A close-up of a device&#10;&#10;AI-generated content may be incorrect.">
            <a:extLst>
              <a:ext uri="{FF2B5EF4-FFF2-40B4-BE49-F238E27FC236}">
                <a16:creationId xmlns:a16="http://schemas.microsoft.com/office/drawing/2014/main" id="{51D7BCB6-5CCC-7B2F-9A70-5D04747F41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729" r="331" b="321"/>
          <a:stretch/>
        </p:blipFill>
        <p:spPr>
          <a:xfrm>
            <a:off x="7605015" y="785695"/>
            <a:ext cx="4582158" cy="2693954"/>
          </a:xfrm>
          <a:prstGeom prst="rect">
            <a:avLst/>
          </a:prstGeom>
        </p:spPr>
      </p:pic>
      <p:pic>
        <p:nvPicPr>
          <p:cNvPr id="15" name="Picture 14" descr="A close-up of a device&#10;&#10;AI-generated content may be incorrect.">
            <a:extLst>
              <a:ext uri="{FF2B5EF4-FFF2-40B4-BE49-F238E27FC236}">
                <a16:creationId xmlns:a16="http://schemas.microsoft.com/office/drawing/2014/main" id="{9ECEDBB0-9D61-8438-5E12-27D56D941B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784" r="56116" b="14704"/>
          <a:stretch/>
        </p:blipFill>
        <p:spPr>
          <a:xfrm>
            <a:off x="7605016" y="3574663"/>
            <a:ext cx="4366500" cy="22366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54FFE6-8AA4-68CF-F545-94C7146F0E40}"/>
              </a:ext>
            </a:extLst>
          </p:cNvPr>
          <p:cNvSpPr txBox="1"/>
          <p:nvPr/>
        </p:nvSpPr>
        <p:spPr>
          <a:xfrm>
            <a:off x="7749887" y="5804315"/>
            <a:ext cx="4285784" cy="276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3590925" algn="l"/>
              </a:tabLst>
            </a:pPr>
            <a:r>
              <a:rPr lang="en-US" sz="1200" dirty="0">
                <a:latin typeface="Arial"/>
                <a:cs typeface="Arial"/>
              </a:rPr>
              <a:t>Figure 3b: </a:t>
            </a:r>
            <a:r>
              <a:rPr lang="en-US" sz="1200" dirty="0">
                <a:latin typeface="Arial"/>
                <a:cs typeface="Arial"/>
                <a:hlinkClick r:id="rId6"/>
              </a:rPr>
              <a:t>Cosmic Watch Detector internal components</a:t>
            </a:r>
          </a:p>
        </p:txBody>
      </p:sp>
    </p:spTree>
    <p:extLst>
      <p:ext uri="{BB962C8B-B14F-4D97-AF65-F5344CB8AC3E}">
        <p14:creationId xmlns:p14="http://schemas.microsoft.com/office/powerpoint/2010/main" val="348128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C5B3F-BC5F-C2BD-74D9-7EDF35009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graph&#10;&#10;AI-generated content may be incorrect.">
            <a:extLst>
              <a:ext uri="{FF2B5EF4-FFF2-40B4-BE49-F238E27FC236}">
                <a16:creationId xmlns:a16="http://schemas.microsoft.com/office/drawing/2014/main" id="{FA3C9FB7-44B7-2178-647C-0331E225C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565" y="2190517"/>
            <a:ext cx="3003628" cy="282079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D2F9302-A641-2C1A-109D-144608348A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0733" y="367870"/>
            <a:ext cx="11908970" cy="480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3590925" algn="l"/>
              </a:tabLst>
              <a:defRPr/>
            </a:pPr>
            <a:r>
              <a:rPr lang="en-US" sz="2800" b="1" dirty="0">
                <a:solidFill>
                  <a:srgbClr val="00509A"/>
                </a:solidFill>
                <a:latin typeface="Arial"/>
                <a:ea typeface="Roboto"/>
                <a:cs typeface="Arial"/>
              </a:rPr>
              <a:t>Cosmic Watch Detector Plans for the Year Cont.</a:t>
            </a:r>
            <a:endParaRPr lang="en-US" sz="2800" b="1" i="0" u="none" strike="noStrike" kern="1200" cap="none" spc="0" normalizeH="0" baseline="0" noProof="0" dirty="0">
              <a:ln>
                <a:noFill/>
              </a:ln>
              <a:solidFill>
                <a:srgbClr val="00509A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D32E7D56-2FEF-46EE-887C-156859136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888" y="1831343"/>
            <a:ext cx="5282010" cy="35332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BB8B4E-3FB9-5641-2677-6A009ACCABAD}"/>
              </a:ext>
            </a:extLst>
          </p:cNvPr>
          <p:cNvSpPr/>
          <p:nvPr/>
        </p:nvSpPr>
        <p:spPr>
          <a:xfrm>
            <a:off x="276375" y="1203176"/>
            <a:ext cx="3699810" cy="56693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  <a:ea typeface="+mn-lt"/>
                <a:cs typeface="+mn-lt"/>
              </a:rPr>
              <a:t>Produce KE distribution of Michel electrons near the </a:t>
            </a:r>
            <a:r>
              <a:rPr lang="en-US" dirty="0">
                <a:latin typeface="Arial"/>
                <a:ea typeface="+mn-lt"/>
                <a:cs typeface="Calibri"/>
              </a:rPr>
              <a:t>center of the detector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latin typeface="Arial"/>
                <a:ea typeface="+mn-lt"/>
                <a:cs typeface="+mn-lt"/>
              </a:rPr>
              <a:t>Compare to theoretical distributions to determine energy calibration upper limit 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>
              <a:latin typeface="Arial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latin typeface="Arial"/>
                <a:ea typeface="Calibri"/>
                <a:cs typeface="Arial"/>
              </a:rPr>
              <a:t>Set new limits to mass in dark matter searches using CCM detector at Los Alamos Neutron Science Center (LANSCE)</a:t>
            </a:r>
            <a:endParaRPr lang="en-US" dirty="0">
              <a:latin typeface="Arial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dirty="0">
              <a:latin typeface="Arial"/>
              <a:ea typeface="Calibri" panose="020F0502020204030204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dirty="0">
              <a:latin typeface="Arial"/>
              <a:ea typeface="+mn-lt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dirty="0">
              <a:latin typeface="Arial"/>
              <a:ea typeface="+mn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>
              <a:latin typeface="Arial"/>
              <a:ea typeface="+mn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latin typeface="Arial"/>
              <a:ea typeface="+mn-lt"/>
              <a:cs typeface="Arial"/>
            </a:endParaRPr>
          </a:p>
          <a:p>
            <a:pPr>
              <a:defRPr/>
            </a:pPr>
            <a:r>
              <a:rPr lang="en-US" sz="1200" dirty="0" err="1">
                <a:latin typeface="Arial"/>
                <a:ea typeface="+mn-lt"/>
                <a:cs typeface="+mn-lt"/>
              </a:rPr>
              <a:t>Axani</a:t>
            </a:r>
            <a:r>
              <a:rPr lang="en-US" sz="1200" dirty="0">
                <a:latin typeface="Arial"/>
                <a:ea typeface="+mn-lt"/>
                <a:cs typeface="+mn-lt"/>
              </a:rPr>
              <a:t>, American Journal of Physics 85, 948-958, 2017 </a:t>
            </a:r>
            <a:endParaRPr lang="en-US" sz="12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>
              <a:solidFill>
                <a:srgbClr val="231F20"/>
              </a:solidFill>
              <a:latin typeface="Arial"/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400">
              <a:solidFill>
                <a:srgbClr val="40404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641CAA-C762-5E36-6462-0C072429D2FD}"/>
              </a:ext>
            </a:extLst>
          </p:cNvPr>
          <p:cNvSpPr txBox="1"/>
          <p:nvPr/>
        </p:nvSpPr>
        <p:spPr>
          <a:xfrm>
            <a:off x="7557099" y="5364146"/>
            <a:ext cx="4220735" cy="276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3590925" algn="l"/>
              </a:tabLst>
            </a:pP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Figure 4b: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Theoretical Michel Electron Energy Distribution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535EB-560C-DDA0-A9B2-0BE2BAC32A14}"/>
              </a:ext>
            </a:extLst>
          </p:cNvPr>
          <p:cNvSpPr txBox="1"/>
          <p:nvPr/>
        </p:nvSpPr>
        <p:spPr>
          <a:xfrm>
            <a:off x="3977058" y="5098071"/>
            <a:ext cx="3867614" cy="276975"/>
          </a:xfrm>
          <a:prstGeom prst="rect">
            <a:avLst/>
          </a:prstGeom>
          <a:noFill/>
        </p:spPr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590925" algn="l"/>
              </a:tabLst>
            </a:pPr>
            <a:r>
              <a:rPr lang="en-US" sz="1200" dirty="0">
                <a:latin typeface="Arial"/>
                <a:cs typeface="Arial"/>
              </a:rPr>
              <a:t>Figure 4a: </a:t>
            </a:r>
            <a:r>
              <a:rPr lang="en-US" sz="1200" dirty="0"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Feynman Diagram of muon decay</a:t>
            </a:r>
          </a:p>
        </p:txBody>
      </p:sp>
    </p:spTree>
    <p:extLst>
      <p:ext uri="{BB962C8B-B14F-4D97-AF65-F5344CB8AC3E}">
        <p14:creationId xmlns:p14="http://schemas.microsoft.com/office/powerpoint/2010/main" val="365431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851FF-B927-FF81-B82A-95F12DEE1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85C76C-D5F1-99DB-797A-6BC417354F5C}"/>
              </a:ext>
            </a:extLst>
          </p:cNvPr>
          <p:cNvSpPr/>
          <p:nvPr/>
        </p:nvSpPr>
        <p:spPr>
          <a:xfrm>
            <a:off x="337801" y="344173"/>
            <a:ext cx="809478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509A"/>
                </a:solidFill>
                <a:latin typeface="Arial"/>
                <a:ea typeface="Open Sans"/>
                <a:cs typeface="Arial"/>
              </a:rPr>
              <a:t>Coherent CAPTAIN-Mills Experiment</a:t>
            </a:r>
          </a:p>
        </p:txBody>
      </p:sp>
      <p:pic>
        <p:nvPicPr>
          <p:cNvPr id="3" name="Picture 2" descr="A diagram of a nuclear physics laboratory&#10;&#10;AI-generated content may be incorrect.">
            <a:extLst>
              <a:ext uri="{FF2B5EF4-FFF2-40B4-BE49-F238E27FC236}">
                <a16:creationId xmlns:a16="http://schemas.microsoft.com/office/drawing/2014/main" id="{3FF546C0-30B3-E93B-6BF0-696A6D75BE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695" t="-61" b="-215"/>
          <a:stretch/>
        </p:blipFill>
        <p:spPr>
          <a:xfrm>
            <a:off x="3959599" y="1143591"/>
            <a:ext cx="8235547" cy="4860315"/>
          </a:xfrm>
          <a:prstGeom prst="rect">
            <a:avLst/>
          </a:prstGeom>
        </p:spPr>
      </p:pic>
      <p:pic>
        <p:nvPicPr>
          <p:cNvPr id="4" name="Picture 3" descr="A close-up of a machine&#10;&#10;AI-generated content may be incorrect.">
            <a:extLst>
              <a:ext uri="{FF2B5EF4-FFF2-40B4-BE49-F238E27FC236}">
                <a16:creationId xmlns:a16="http://schemas.microsoft.com/office/drawing/2014/main" id="{EE8C4991-F742-D44F-2270-ECEC67889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685" y="3927422"/>
            <a:ext cx="596749" cy="933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F4ADCB-AECA-FC5F-8E3D-EA0D58C00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98" y="1143348"/>
            <a:ext cx="3756257" cy="5088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8CD19B-A630-CD94-3D00-884018478597}"/>
              </a:ext>
            </a:extLst>
          </p:cNvPr>
          <p:cNvSpPr txBox="1"/>
          <p:nvPr/>
        </p:nvSpPr>
        <p:spPr>
          <a:xfrm>
            <a:off x="6292468" y="6325706"/>
            <a:ext cx="4926979" cy="276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3590925" algn="l"/>
              </a:tabLst>
            </a:pP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Figure 5b:</a:t>
            </a:r>
            <a:r>
              <a:rPr lang="en-US" sz="1200" dirty="0">
                <a:latin typeface="Arial"/>
                <a:ea typeface="Calibri"/>
                <a:cs typeface="Arial"/>
              </a:rPr>
              <a:t> </a:t>
            </a:r>
            <a:r>
              <a:rPr lang="en-US" sz="1200" dirty="0">
                <a:latin typeface="Arial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Los Alamos National Laboratory (with CCM Detector)</a:t>
            </a:r>
            <a:endParaRPr lang="en-US" sz="1200" dirty="0">
              <a:latin typeface="Arial"/>
              <a:ea typeface="Calibri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35F2E6-75D4-6147-2E47-9AB1818BF3D7}"/>
              </a:ext>
            </a:extLst>
          </p:cNvPr>
          <p:cNvSpPr txBox="1"/>
          <p:nvPr/>
        </p:nvSpPr>
        <p:spPr>
          <a:xfrm>
            <a:off x="197424" y="6239632"/>
            <a:ext cx="4926979" cy="276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3590925" algn="l"/>
              </a:tabLst>
            </a:pP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Figure 5a: 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  <a:hlinkClick r:id="rId7"/>
              </a:rPr>
              <a:t>Coherent CAPTAIN-Mills Experiment (cutaway)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5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C9636-F865-94C6-2CAB-E2A55DC79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432B22-B0FD-59FB-5C42-52730429CD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2664" y="323837"/>
            <a:ext cx="10228036" cy="523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2800" b="1" dirty="0">
                <a:solidFill>
                  <a:srgbClr val="00509A"/>
                </a:solidFill>
                <a:latin typeface="Arial"/>
                <a:ea typeface="Roboto"/>
                <a:cs typeface="Arial"/>
              </a:rPr>
              <a:t>Future Applications for CWDs at ERAU Prescott</a:t>
            </a:r>
            <a:endParaRPr lang="en-US" sz="2800" b="1" i="0" u="none" strike="noStrike" kern="1200" cap="none" spc="0" normalizeH="0" baseline="0" noProof="0" dirty="0">
              <a:ln>
                <a:noFill/>
              </a:ln>
              <a:solidFill>
                <a:srgbClr val="00509A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A354F6-3385-2BC1-6472-91D6DDF2B3F9}"/>
              </a:ext>
            </a:extLst>
          </p:cNvPr>
          <p:cNvSpPr/>
          <p:nvPr/>
        </p:nvSpPr>
        <p:spPr>
          <a:xfrm>
            <a:off x="295039" y="1639732"/>
            <a:ext cx="3323583" cy="31393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>
                <a:latin typeface="Arial"/>
                <a:ea typeface="Open Sans"/>
                <a:cs typeface="Arial"/>
              </a:rPr>
              <a:t>Measure Michel electron KE spectrum for calibrations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>
              <a:latin typeface="Arial"/>
              <a:ea typeface="Open Sans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>
                <a:latin typeface="Arial"/>
                <a:ea typeface="Open Sans"/>
                <a:cs typeface="Arial"/>
              </a:rPr>
              <a:t>Study flux and energy distributions of cosmic rays at 34.54° latitude</a:t>
            </a:r>
          </a:p>
          <a:p>
            <a:pPr marL="285750" indent="-285750">
              <a:buFont typeface="Arial"/>
              <a:buChar char="•"/>
              <a:defRPr/>
            </a:pPr>
            <a:endParaRPr lang="en-US">
              <a:latin typeface="Arial"/>
              <a:ea typeface="Open Sans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>
                <a:latin typeface="Arial"/>
                <a:ea typeface="Open Sans"/>
                <a:cs typeface="Arial"/>
              </a:rPr>
              <a:t>Analyze cosmic ray intensity as a function of incoming angle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C873D-2AFA-5053-5D8F-6CEBE3594745}"/>
              </a:ext>
            </a:extLst>
          </p:cNvPr>
          <p:cNvSpPr txBox="1"/>
          <p:nvPr/>
        </p:nvSpPr>
        <p:spPr>
          <a:xfrm>
            <a:off x="-2509098" y="6725555"/>
            <a:ext cx="3192788" cy="8155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3590925" algn="l"/>
              </a:tabLst>
            </a:pPr>
            <a:endParaRPr lang="en-US" sz="1100" spc="600">
              <a:solidFill>
                <a:srgbClr val="333333"/>
              </a:solidFill>
              <a:latin typeface="Arial"/>
              <a:ea typeface="Roboto"/>
              <a:cs typeface="Arial"/>
            </a:endParaRPr>
          </a:p>
          <a:p>
            <a:pPr>
              <a:tabLst>
                <a:tab pos="3590925" algn="l"/>
              </a:tabLst>
            </a:pPr>
            <a:br>
              <a:rPr lang="en-US"/>
            </a:b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CE3314-4AC6-D003-CA84-4AE150A87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377" y="919560"/>
            <a:ext cx="7322465" cy="52184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72ABEA-1854-CDF4-7B49-70D0A7799926}"/>
              </a:ext>
            </a:extLst>
          </p:cNvPr>
          <p:cNvSpPr txBox="1"/>
          <p:nvPr/>
        </p:nvSpPr>
        <p:spPr>
          <a:xfrm>
            <a:off x="7228320" y="6444202"/>
            <a:ext cx="3114906" cy="276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3590925" algn="l"/>
              </a:tabLst>
            </a:pP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Figure 6: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</a:t>
            </a:r>
            <a:r>
              <a:rPr lang="en-US" sz="1200" dirty="0"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Electron KE </a:t>
            </a:r>
            <a:r>
              <a:rPr lang="en-US" sz="1200" dirty="0">
                <a:latin typeface="Arial"/>
                <a:ea typeface="+mn-l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Spectrum</a:t>
            </a:r>
            <a:endParaRPr lang="en-US" sz="1200" dirty="0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66E989-F8AB-3EC3-5051-3B7ADE83C726}"/>
              </a:ext>
            </a:extLst>
          </p:cNvPr>
          <p:cNvSpPr txBox="1"/>
          <p:nvPr/>
        </p:nvSpPr>
        <p:spPr>
          <a:xfrm>
            <a:off x="8292790" y="6146181"/>
            <a:ext cx="977589" cy="276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3590925" algn="l"/>
              </a:tabLst>
            </a:pPr>
            <a:r>
              <a:rPr lang="en-US" sz="1200">
                <a:solidFill>
                  <a:srgbClr val="333333"/>
                </a:solidFill>
                <a:latin typeface="Arial"/>
                <a:cs typeface="Arial"/>
              </a:rPr>
              <a:t>Time (ns)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5C7462-44E8-68BD-897B-C33B924324DF}"/>
              </a:ext>
            </a:extLst>
          </p:cNvPr>
          <p:cNvSpPr txBox="1"/>
          <p:nvPr/>
        </p:nvSpPr>
        <p:spPr>
          <a:xfrm rot="16200000">
            <a:off x="4120375" y="2977376"/>
            <a:ext cx="1488686" cy="461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3590925" algn="l"/>
              </a:tabLst>
            </a:pPr>
            <a:r>
              <a:rPr lang="en-US" sz="1200">
                <a:solidFill>
                  <a:srgbClr val="333333"/>
                </a:solidFill>
                <a:latin typeface="Arial"/>
                <a:cs typeface="Arial"/>
              </a:rPr>
              <a:t>PE (photoelectrons)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1531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l">
          <a:lnSpc>
            <a:spcPct val="150000"/>
          </a:lnSpc>
          <a:defRPr sz="16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ea typeface="Open Sans" panose="020B0606030504020204" pitchFamily="34" charset="0"/>
            <a:cs typeface="Arial" panose="020B0604020202020204" pitchFamily="34" charset="0"/>
          </a:defRPr>
        </a:defPPr>
      </a:lstStyle>
    </a:spDef>
    <a:txDef>
      <a:spPr/>
      <a:bodyPr lIns="91416" tIns="45708" rIns="91416" bIns="45708" anchor="t"/>
      <a:lstStyle>
        <a:defPPr algn="l" fontAlgn="auto">
          <a:spcAft>
            <a:spcPts val="0"/>
          </a:spcAft>
          <a:tabLst>
            <a:tab pos="3590925" algn="l"/>
          </a:tabLst>
          <a:defRPr sz="900" b="1" spc="600" dirty="0" smtClean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0A8C37-5927-46AA-9C81-6FE423D3814D}">
  <ds:schemaRefs>
    <ds:schemaRef ds:uri="2e7dec04-3c91-4fe3-bd27-3b5c77f7aa03"/>
    <ds:schemaRef ds:uri="53a02e07-a99d-4633-afa2-adc152298dd4"/>
    <ds:schemaRef ds:uri="91b562e7-d2f6-41e6-bf19-58fbf016db3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319263-1834-4DB9-88BE-B649B972CB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C40F83-9C99-4C96-8567-87B0A385F8A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Widescreen</PresentationFormat>
  <Paragraphs>76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Arial,Sans-Serif</vt:lpstr>
      <vt:lpstr>Calibri</vt:lpstr>
      <vt:lpstr>Office Theme</vt:lpstr>
      <vt:lpstr>Energy Distribution of Cosmic Rays in ERAU Prescott</vt:lpstr>
      <vt:lpstr>Use of Liquid Detectors for Particle Interactions </vt:lpstr>
      <vt:lpstr>PowerPoint Presentation</vt:lpstr>
      <vt:lpstr>PowerPoint Presentation</vt:lpstr>
      <vt:lpstr>Cosmic Watch Detector Plans for the Year Cont.</vt:lpstr>
      <vt:lpstr>PowerPoint Presentation</vt:lpstr>
      <vt:lpstr>Future Applications for CWDs at ERAU Prescott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Crystal S.</dc:creator>
  <cp:lastModifiedBy>Coe, Michelle A - (macoe)</cp:lastModifiedBy>
  <cp:revision>272</cp:revision>
  <dcterms:created xsi:type="dcterms:W3CDTF">2021-04-05T14:03:31Z</dcterms:created>
  <dcterms:modified xsi:type="dcterms:W3CDTF">2025-04-09T23:08:41Z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  <property fmtid="{D5CDD505-2E9C-101B-9397-08002B2CF9AE}" pid="3" name="MediaServiceImageTags">
    <vt:lpwstr/>
  </property>
</Properties>
</file>